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10" r:id="rId3"/>
    <p:sldId id="413" r:id="rId4"/>
    <p:sldId id="414" r:id="rId5"/>
    <p:sldId id="419" r:id="rId6"/>
    <p:sldId id="420" r:id="rId7"/>
    <p:sldId id="415" r:id="rId8"/>
    <p:sldId id="421" r:id="rId9"/>
    <p:sldId id="433" r:id="rId10"/>
    <p:sldId id="434" r:id="rId11"/>
    <p:sldId id="422" r:id="rId12"/>
    <p:sldId id="416" r:id="rId13"/>
    <p:sldId id="423" r:id="rId14"/>
    <p:sldId id="417" r:id="rId15"/>
    <p:sldId id="425" r:id="rId16"/>
    <p:sldId id="418" r:id="rId17"/>
  </p:sldIdLst>
  <p:sldSz cx="12192000" cy="6858000"/>
  <p:notesSz cx="6858000" cy="9144000"/>
  <p:embeddedFontLst>
    <p:embeddedFont>
      <p:font typeface="微软雅黑" panose="020B0503020204020204" pitchFamily="34" charset="-122"/>
      <p:regular r:id="rId21"/>
    </p:embeddedFont>
    <p:embeddedFont>
      <p:font typeface="汉仪字研卡通简" panose="00020600040101010101" charset="-122"/>
      <p:regular r:id="rId22"/>
    </p:embeddedFont>
    <p:embeddedFont>
      <p:font typeface="汉仪中简黑简" panose="00020600040101010101" charset="-122"/>
      <p:regular r:id="rId23"/>
    </p:embeddedFont>
    <p:embeddedFont>
      <p:font typeface="等线" panose="02010600030101010101" charset="-122"/>
      <p:regular r:id="rId24"/>
    </p:embeddedFont>
    <p:embeddedFont>
      <p:font typeface="Calibri Light" panose="020F0302020204030204" charset="0"/>
      <p:regular r:id="rId25"/>
      <p: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AF1"/>
    <a:srgbClr val="D67678"/>
    <a:srgbClr val="43486D"/>
    <a:srgbClr val="C2988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88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t>本周任务聚众点</a:t>
            </a:r>
          </a:p>
        </c:rich>
      </c:tx>
      <c:layout>
        <c:manualLayout>
          <c:xMode val="edge"/>
          <c:yMode val="edge"/>
          <c:x val="0.427572949223433"/>
          <c:y val="0.0560351304870515"/>
        </c:manualLayout>
      </c:layout>
      <c:overlay val="0"/>
      <c:spPr>
        <a:noFill/>
        <a:ln>
          <a:noFill/>
        </a:ln>
        <a:effectLst/>
      </c:spPr>
    </c:title>
    <c:autoTitleDeleted val="0"/>
    <c:view3D>
      <c:rotX val="50"/>
      <c:rotY val="54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5400">
              <a:noFill/>
            </a:ln>
          </c:spPr>
          <c:explosion val="0"/>
          <c:dPt>
            <c:idx val="0"/>
            <c:bubble3D val="0"/>
            <c:spPr>
              <a:solidFill>
                <a:srgbClr val="EE2155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</c:dPt>
          <c:dPt>
            <c:idx val="1"/>
            <c:bubble3D val="0"/>
            <c:spPr>
              <a:solidFill>
                <a:srgbClr val="F7C267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</c:dPt>
          <c:dPt>
            <c:idx val="2"/>
            <c:bubble3D val="0"/>
            <c:spPr>
              <a:solidFill>
                <a:schemeClr val="bg1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</c:dPt>
          <c:dPt>
            <c:idx val="3"/>
            <c:bubble3D val="0"/>
            <c:spPr>
              <a:solidFill>
                <a:srgbClr val="FDEFD6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编程类</c:v>
                </c:pt>
                <c:pt idx="1">
                  <c:v>电路设计类</c:v>
                </c:pt>
                <c:pt idx="2">
                  <c:v>测试类</c:v>
                </c:pt>
                <c:pt idx="3">
                  <c:v>结构规划类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30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blipFill>
      <a:blip xmlns:r="http://schemas.openxmlformats.org/officeDocument/2006/relationships" r:embed="rId3"/>
      <a:stretch>
        <a:fillRect/>
      </a:stretch>
    </a:blip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毕圣-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10316210" y="6039485"/>
            <a:ext cx="1357630" cy="495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hlinkClick r:id="rId3" action="ppaction://hlinksldjump"/>
              </a:rPr>
              <a:t>返回目录</a:t>
            </a:r>
            <a:endParaRPr lang="zh-CN" altLang="en-US"/>
          </a:p>
        </p:txBody>
      </p:sp>
      <p:sp>
        <p:nvSpPr>
          <p:cNvPr id="10" name="矩形 9" descr="7b0a2020202022776f7264617274223a20227b5c2269645c223a32353030313238312c5c227469645c223a31333439337d220a7d0a"/>
          <p:cNvSpPr/>
          <p:nvPr userDrawn="1"/>
        </p:nvSpPr>
        <p:spPr>
          <a:xfrm rot="21300000">
            <a:off x="316230" y="225425"/>
            <a:ext cx="258127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p3d extrusionH="19050" contourW="12700" prstMaterial="metal">
              <a:bevelT w="0" h="203200"/>
              <a:extrusionClr>
                <a:srgbClr val="907947"/>
              </a:extrusionClr>
              <a:contourClr>
                <a:schemeClr val="tx1"/>
              </a:contourClr>
            </a:sp3d>
          </a:bodyPr>
          <a:p>
            <a:pPr algn="ctr"/>
            <a:r>
              <a:rPr lang="en-US" altLang="zh-CN" sz="4800" b="1">
                <a:ln w="38100">
                  <a:solidFill>
                    <a:srgbClr val="E1BC75"/>
                  </a:solidFill>
                </a:ln>
                <a:solidFill>
                  <a:srgbClr val="000101"/>
                </a:solidFill>
                <a:effectLst>
                  <a:outerShdw dist="50800" dir="2400000" algn="ctr" rotWithShape="0">
                    <a:srgbClr val="E1BC75"/>
                  </a:outerShdw>
                </a:effectLst>
                <a:latin typeface="汉仪字研卡通简" panose="00020600040101010101" charset="-122"/>
                <a:ea typeface="汉仪字研卡通简" panose="00020600040101010101" charset="-122"/>
              </a:rPr>
              <a:t>Bisaint</a:t>
            </a:r>
            <a:endParaRPr lang="en-US" altLang="zh-CN" sz="4800" b="1">
              <a:ln w="38100">
                <a:solidFill>
                  <a:srgbClr val="E1BC75"/>
                </a:solidFill>
              </a:ln>
              <a:solidFill>
                <a:srgbClr val="000101"/>
              </a:solidFill>
              <a:effectLst>
                <a:outerShdw dist="50800" dir="2400000" algn="ctr" rotWithShape="0">
                  <a:srgbClr val="E1BC75"/>
                </a:outerShdw>
              </a:effectLst>
              <a:latin typeface="汉仪字研卡通简" panose="00020600040101010101" charset="-122"/>
              <a:ea typeface="汉仪字研卡通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毕圣-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10316210" y="6039485"/>
            <a:ext cx="1357630" cy="495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hlinkClick r:id="rId3" action="ppaction://hlinksldjump"/>
              </a:rPr>
              <a:t>返回目录</a:t>
            </a:r>
            <a:endParaRPr lang="zh-CN" altLang="en-US"/>
          </a:p>
        </p:txBody>
      </p:sp>
      <p:sp>
        <p:nvSpPr>
          <p:cNvPr id="10" name="矩形 9" descr="7b0a2020202022776f7264617274223a20227b5c2269645c223a32353030313238312c5c227469645c223a31333439337d220a7d0a"/>
          <p:cNvSpPr/>
          <p:nvPr userDrawn="1"/>
        </p:nvSpPr>
        <p:spPr>
          <a:xfrm rot="21300000">
            <a:off x="316230" y="225425"/>
            <a:ext cx="258127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p3d extrusionH="19050" contourW="12700" prstMaterial="metal">
              <a:bevelT w="0" h="203200"/>
              <a:extrusionClr>
                <a:srgbClr val="907947"/>
              </a:extrusionClr>
              <a:contourClr>
                <a:schemeClr val="tx1"/>
              </a:contourClr>
            </a:sp3d>
          </a:bodyPr>
          <a:p>
            <a:pPr algn="ctr"/>
            <a:r>
              <a:rPr lang="en-US" altLang="zh-CN" sz="4800" b="1">
                <a:ln w="38100">
                  <a:solidFill>
                    <a:srgbClr val="E1BC75"/>
                  </a:solidFill>
                </a:ln>
                <a:solidFill>
                  <a:srgbClr val="000101"/>
                </a:solidFill>
                <a:effectLst>
                  <a:outerShdw dist="50800" dir="2400000" algn="ctr" rotWithShape="0">
                    <a:srgbClr val="E1BC75"/>
                  </a:outerShdw>
                </a:effectLst>
                <a:latin typeface="汉仪字研卡通简" panose="00020600040101010101" charset="-122"/>
                <a:ea typeface="汉仪字研卡通简" panose="00020600040101010101" charset="-122"/>
              </a:rPr>
              <a:t>Bisaint</a:t>
            </a:r>
            <a:endParaRPr lang="en-US" altLang="zh-CN" sz="4800" b="1">
              <a:ln w="38100">
                <a:solidFill>
                  <a:srgbClr val="E1BC75"/>
                </a:solidFill>
              </a:ln>
              <a:solidFill>
                <a:srgbClr val="000101"/>
              </a:solidFill>
              <a:effectLst>
                <a:outerShdw dist="50800" dir="2400000" algn="ctr" rotWithShape="0">
                  <a:srgbClr val="E1BC75"/>
                </a:outerShdw>
              </a:effectLst>
              <a:latin typeface="汉仪字研卡通简" panose="00020600040101010101" charset="-122"/>
              <a:ea typeface="汉仪字研卡通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毕圣-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10316210" y="6039485"/>
            <a:ext cx="1357630" cy="495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hlinkClick r:id="rId3" action="ppaction://hlinksldjump"/>
              </a:rPr>
              <a:t>返回目录</a:t>
            </a:r>
            <a:endParaRPr lang="zh-CN" altLang="en-US"/>
          </a:p>
        </p:txBody>
      </p:sp>
      <p:sp>
        <p:nvSpPr>
          <p:cNvPr id="10" name="矩形 9" descr="7b0a2020202022776f7264617274223a20227b5c2269645c223a32353030313238312c5c227469645c223a31333439337d220a7d0a"/>
          <p:cNvSpPr/>
          <p:nvPr userDrawn="1"/>
        </p:nvSpPr>
        <p:spPr>
          <a:xfrm rot="21300000">
            <a:off x="316230" y="225425"/>
            <a:ext cx="258127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p3d extrusionH="19050" contourW="12700" prstMaterial="metal">
              <a:bevelT w="0" h="203200"/>
              <a:extrusionClr>
                <a:srgbClr val="907947"/>
              </a:extrusionClr>
              <a:contourClr>
                <a:schemeClr val="tx1"/>
              </a:contourClr>
            </a:sp3d>
          </a:bodyPr>
          <a:p>
            <a:pPr algn="ctr"/>
            <a:r>
              <a:rPr lang="en-US" altLang="zh-CN" sz="4800" b="1">
                <a:ln w="38100">
                  <a:solidFill>
                    <a:srgbClr val="E1BC75"/>
                  </a:solidFill>
                </a:ln>
                <a:solidFill>
                  <a:srgbClr val="000101"/>
                </a:solidFill>
                <a:effectLst>
                  <a:outerShdw dist="50800" dir="2400000" algn="ctr" rotWithShape="0">
                    <a:srgbClr val="E1BC75"/>
                  </a:outerShdw>
                </a:effectLst>
                <a:latin typeface="汉仪字研卡通简" panose="00020600040101010101" charset="-122"/>
                <a:ea typeface="汉仪字研卡通简" panose="00020600040101010101" charset="-122"/>
              </a:rPr>
              <a:t>Bisaint</a:t>
            </a:r>
            <a:endParaRPr lang="en-US" altLang="zh-CN" sz="4800" b="1">
              <a:ln w="38100">
                <a:solidFill>
                  <a:srgbClr val="E1BC75"/>
                </a:solidFill>
              </a:ln>
              <a:solidFill>
                <a:srgbClr val="000101"/>
              </a:solidFill>
              <a:effectLst>
                <a:outerShdw dist="50800" dir="2400000" algn="ctr" rotWithShape="0">
                  <a:srgbClr val="E1BC75"/>
                </a:outerShdw>
              </a:effectLst>
              <a:latin typeface="汉仪字研卡通简" panose="00020600040101010101" charset="-122"/>
              <a:ea typeface="汉仪字研卡通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47.xml"/><Relationship Id="rId17" Type="http://schemas.openxmlformats.org/officeDocument/2006/relationships/image" Target="../media/image1.png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 descr="7b0a2020202022776f7264617274223a20227b5c2269645c223a32353030313238312c5c227469645c223a31333439337d220a7d0a"/>
          <p:cNvSpPr/>
          <p:nvPr userDrawn="1"/>
        </p:nvSpPr>
        <p:spPr>
          <a:xfrm rot="21300000">
            <a:off x="316230" y="225425"/>
            <a:ext cx="258127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p3d extrusionH="19050" contourW="12700" prstMaterial="metal">
              <a:bevelT w="0" h="203200"/>
              <a:extrusionClr>
                <a:srgbClr val="907947"/>
              </a:extrusionClr>
              <a:contourClr>
                <a:schemeClr val="tx1"/>
              </a:contourClr>
            </a:sp3d>
          </a:bodyPr>
          <a:p>
            <a:pPr algn="ctr"/>
            <a:r>
              <a:rPr lang="en-US" altLang="zh-CN" sz="4800" b="1">
                <a:ln w="38100">
                  <a:solidFill>
                    <a:srgbClr val="E1BC75"/>
                  </a:solidFill>
                </a:ln>
                <a:solidFill>
                  <a:srgbClr val="000101"/>
                </a:solidFill>
                <a:effectLst>
                  <a:outerShdw dist="50800" dir="2400000" algn="ctr" rotWithShape="0">
                    <a:srgbClr val="E1BC75"/>
                  </a:outerShdw>
                </a:effectLst>
                <a:latin typeface="汉仪字研卡通简" panose="00020600040101010101" charset="-122"/>
                <a:ea typeface="汉仪字研卡通简" panose="00020600040101010101" charset="-122"/>
              </a:rPr>
              <a:t>Bisaint</a:t>
            </a:r>
            <a:endParaRPr lang="en-US" altLang="zh-CN" sz="4800" b="1">
              <a:ln w="38100">
                <a:solidFill>
                  <a:srgbClr val="E1BC75"/>
                </a:solidFill>
              </a:ln>
              <a:solidFill>
                <a:srgbClr val="000101"/>
              </a:solidFill>
              <a:effectLst>
                <a:outerShdw dist="50800" dir="2400000" algn="ctr" rotWithShape="0">
                  <a:srgbClr val="E1BC75"/>
                </a:outerShdw>
              </a:effectLst>
              <a:latin typeface="汉仪字研卡通简" panose="00020600040101010101" charset="-122"/>
              <a:ea typeface="汉仪字研卡通简" panose="00020600040101010101" charset="-122"/>
            </a:endParaRPr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slide" Target="slide13.xml"/><Relationship Id="rId3" Type="http://schemas.openxmlformats.org/officeDocument/2006/relationships/slide" Target="slide11.xml"/><Relationship Id="rId2" Type="http://schemas.openxmlformats.org/officeDocument/2006/relationships/slide" Target="slide6.xml"/><Relationship Id="rId1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2.xml"/><Relationship Id="rId3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microsoft.com/office/2007/relationships/media" Target="../media/media2.mp3"/><Relationship Id="rId7" Type="http://schemas.openxmlformats.org/officeDocument/2006/relationships/audio" Target="../media/media2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58.xml"/><Relationship Id="rId1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60.xml"/><Relationship Id="rId4" Type="http://schemas.openxmlformats.org/officeDocument/2006/relationships/image" Target="../media/image10.png"/><Relationship Id="rId3" Type="http://schemas.openxmlformats.org/officeDocument/2006/relationships/tags" Target="../tags/tag59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1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8110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D67678"/>
                </a:solidFill>
                <a:sym typeface="+mn-ea"/>
              </a:rPr>
              <a:t>工作进度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报告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5525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</a:t>
            </a:r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PORT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68470" y="4713605"/>
            <a:ext cx="370840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汇报人：毕圣</a:t>
            </a:r>
            <a:endParaRPr lang="en-US" altLang="zh-CN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505835" y="588645"/>
            <a:ext cx="5180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本周内容介绍</a:t>
            </a:r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</a:rPr>
              <a:t>/</a:t>
            </a:r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pneuduino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70" y="2171700"/>
            <a:ext cx="5448935" cy="2515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095" y="2171700"/>
            <a:ext cx="5449570" cy="25152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下期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内容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预期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TFTEE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4688840" y="591185"/>
            <a:ext cx="276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下期内容</a:t>
            </a:r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预期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1459865" y="1622425"/>
            <a:ext cx="4104640" cy="1902460"/>
            <a:chOff x="1636" y="2611"/>
            <a:chExt cx="6464" cy="2996"/>
          </a:xfrm>
        </p:grpSpPr>
        <p:grpSp>
          <p:nvGrpSpPr>
            <p:cNvPr id="4" name="组合 3"/>
            <p:cNvGrpSpPr/>
            <p:nvPr/>
          </p:nvGrpSpPr>
          <p:grpSpPr>
            <a:xfrm>
              <a:off x="1636" y="2611"/>
              <a:ext cx="6464" cy="2996"/>
              <a:chOff x="1571" y="3066"/>
              <a:chExt cx="6464" cy="2996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434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434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352" y="3066"/>
              <a:ext cx="5033" cy="1623"/>
              <a:chOff x="2485" y="3089"/>
              <a:chExt cx="5033" cy="1623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2485" y="3639"/>
                <a:ext cx="5033" cy="1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测试完成</a:t>
                </a:r>
                <a:r>
                  <a:rPr lang="zh-CN" altLang="en-US" sz="1600">
                    <a:solidFill>
                      <a:srgbClr val="43486D"/>
                    </a:solidFill>
                    <a:latin typeface="+mj-ea"/>
                    <a:ea typeface="+mj-ea"/>
                    <a:sym typeface="+mn-ea"/>
                  </a:rPr>
                  <a:t>pneuduino且一切功能</a:t>
                </a:r>
                <a:r>
                  <a:rPr lang="zh-CN" altLang="en-US" sz="1600">
                    <a:solidFill>
                      <a:srgbClr val="43486D"/>
                    </a:solidFill>
                    <a:latin typeface="+mj-ea"/>
                    <a:ea typeface="+mj-ea"/>
                    <a:sym typeface="+mn-ea"/>
                  </a:rPr>
                  <a:t>正常</a:t>
                </a:r>
                <a:endParaRPr lang="zh-CN" altLang="en-US" sz="1600">
                  <a:solidFill>
                    <a:srgbClr val="43486D"/>
                  </a:solidFill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2485" y="3089"/>
                <a:ext cx="4477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000">
                    <a:solidFill>
                      <a:srgbClr val="43486D"/>
                    </a:solidFill>
                    <a:latin typeface="+mj-ea"/>
                    <a:ea typeface="+mj-ea"/>
                    <a:sym typeface="+mn-ea"/>
                  </a:rPr>
                  <a:t>pneuduino</a:t>
                </a:r>
                <a:r>
                  <a:rPr lang="zh-CN" altLang="en-US" sz="2000">
                    <a:solidFill>
                      <a:srgbClr val="43486D"/>
                    </a:solidFill>
                    <a:latin typeface="+mj-ea"/>
                    <a:ea typeface="+mj-ea"/>
                    <a:sym typeface="+mn-ea"/>
                  </a:rPr>
                  <a:t>完结</a:t>
                </a:r>
                <a:endParaRPr lang="zh-CN" altLang="en-US" sz="2000">
                  <a:solidFill>
                    <a:srgbClr val="43486D"/>
                  </a:solidFill>
                  <a:latin typeface="+mj-ea"/>
                  <a:ea typeface="+mj-ea"/>
                  <a:sym typeface="+mn-ea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 rot="0">
            <a:off x="6570345" y="1622425"/>
            <a:ext cx="4104640" cy="1902460"/>
            <a:chOff x="10552" y="2654"/>
            <a:chExt cx="6464" cy="2996"/>
          </a:xfrm>
        </p:grpSpPr>
        <p:grpSp>
          <p:nvGrpSpPr>
            <p:cNvPr id="6" name="组合 5"/>
            <p:cNvGrpSpPr/>
            <p:nvPr/>
          </p:nvGrpSpPr>
          <p:grpSpPr>
            <a:xfrm>
              <a:off x="10552" y="2654"/>
              <a:ext cx="6464" cy="2996"/>
              <a:chOff x="1571" y="3066"/>
              <a:chExt cx="6464" cy="2996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D676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D676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268" y="3109"/>
              <a:ext cx="5033" cy="1158"/>
              <a:chOff x="11420" y="3045"/>
              <a:chExt cx="5033" cy="1158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1420" y="3595"/>
                <a:ext cx="5033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应变片检测电路设计</a:t>
                </a: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完成</a:t>
                </a:r>
                <a:endPara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1420" y="3045"/>
                <a:ext cx="489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应变片检测电路设计</a:t>
                </a:r>
                <a:r>
                  <a:rPr lang="zh-CN" alt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完成</a:t>
                </a:r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 rot="0">
            <a:off x="1459865" y="4006215"/>
            <a:ext cx="4104640" cy="1902460"/>
            <a:chOff x="10552" y="2654"/>
            <a:chExt cx="6464" cy="2996"/>
          </a:xfrm>
        </p:grpSpPr>
        <p:grpSp>
          <p:nvGrpSpPr>
            <p:cNvPr id="11" name="组合 10"/>
            <p:cNvGrpSpPr/>
            <p:nvPr/>
          </p:nvGrpSpPr>
          <p:grpSpPr>
            <a:xfrm>
              <a:off x="10552" y="2654"/>
              <a:ext cx="6464" cy="2996"/>
              <a:chOff x="1571" y="3066"/>
              <a:chExt cx="6464" cy="2996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D676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2" name="圆角矩形 1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D676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1268" y="3109"/>
              <a:ext cx="5033" cy="1158"/>
              <a:chOff x="11420" y="3045"/>
              <a:chExt cx="5033" cy="1158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1420" y="3595"/>
                <a:ext cx="5033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完成</a:t>
                </a: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标定</a:t>
                </a:r>
                <a:endPara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420" y="3045"/>
                <a:ext cx="4477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相关电路打样</a:t>
                </a:r>
                <a:r>
                  <a:rPr lang="zh-CN" alt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测试</a:t>
                </a:r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 rot="0">
            <a:off x="6570345" y="4006215"/>
            <a:ext cx="4104640" cy="1902460"/>
            <a:chOff x="1636" y="2611"/>
            <a:chExt cx="6464" cy="2996"/>
          </a:xfrm>
        </p:grpSpPr>
        <p:grpSp>
          <p:nvGrpSpPr>
            <p:cNvPr id="25" name="组合 24"/>
            <p:cNvGrpSpPr/>
            <p:nvPr/>
          </p:nvGrpSpPr>
          <p:grpSpPr>
            <a:xfrm>
              <a:off x="1636" y="2611"/>
              <a:ext cx="6464" cy="2996"/>
              <a:chOff x="1571" y="3066"/>
              <a:chExt cx="6464" cy="2996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434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434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352" y="3066"/>
              <a:ext cx="5033" cy="1158"/>
              <a:chOff x="2485" y="3089"/>
              <a:chExt cx="5033" cy="1158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485" y="3639"/>
                <a:ext cx="5033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预留项目</a:t>
                </a: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空间</a:t>
                </a:r>
                <a:endPara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2485" y="3089"/>
                <a:ext cx="4477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预留项目</a:t>
                </a:r>
                <a:r>
                  <a:rPr lang="zh-CN" alt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空间</a:t>
                </a:r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</p:grpSp>
      </p:grpSp>
      <p:sp>
        <p:nvSpPr>
          <p:cNvPr id="32" name="Camille2"/>
          <p:cNvSpPr>
            <a:spLocks noEditPoints="1"/>
          </p:cNvSpPr>
          <p:nvPr/>
        </p:nvSpPr>
        <p:spPr bwMode="auto">
          <a:xfrm>
            <a:off x="4765675" y="2924175"/>
            <a:ext cx="415925" cy="39306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rgbClr val="43486D"/>
          </a:solidFill>
          <a:ln>
            <a:noFill/>
          </a:ln>
        </p:spPr>
        <p:txBody>
          <a:bodyPr/>
          <a:p>
            <a:endParaRPr lang="zh-CN" altLang="en-US" dirty="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3" name="Camille7"/>
          <p:cNvSpPr>
            <a:spLocks noEditPoints="1"/>
          </p:cNvSpPr>
          <p:nvPr/>
        </p:nvSpPr>
        <p:spPr bwMode="auto">
          <a:xfrm>
            <a:off x="9883140" y="5386705"/>
            <a:ext cx="489585" cy="341630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43486D"/>
          </a:solidFill>
          <a:ln>
            <a:noFill/>
          </a:ln>
        </p:spPr>
      </p:sp>
      <p:sp>
        <p:nvSpPr>
          <p:cNvPr id="34" name="Camille5"/>
          <p:cNvSpPr>
            <a:spLocks noEditPoints="1"/>
          </p:cNvSpPr>
          <p:nvPr/>
        </p:nvSpPr>
        <p:spPr bwMode="auto">
          <a:xfrm>
            <a:off x="9968230" y="2954020"/>
            <a:ext cx="419100" cy="377190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rgbClr val="D67678"/>
          </a:solidFill>
          <a:ln>
            <a:noFill/>
          </a:ln>
        </p:spPr>
      </p:sp>
      <p:sp>
        <p:nvSpPr>
          <p:cNvPr id="35" name="蔡圆圆camille（卡米设计）"/>
          <p:cNvSpPr>
            <a:spLocks noEditPoints="1"/>
          </p:cNvSpPr>
          <p:nvPr/>
        </p:nvSpPr>
        <p:spPr bwMode="auto">
          <a:xfrm>
            <a:off x="4916805" y="5222875"/>
            <a:ext cx="283210" cy="505460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rgbClr val="D67678"/>
          </a:solidFill>
          <a:ln>
            <a:noFill/>
          </a:ln>
        </p:spPr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D67678"/>
                </a:solidFill>
                <a:sym typeface="+mn-ea"/>
              </a:rPr>
              <a:t>相关</a:t>
            </a:r>
            <a:r>
              <a:rPr lang="zh-CN" altLang="en-US" sz="6000">
                <a:solidFill>
                  <a:srgbClr val="43486D"/>
                </a:solidFill>
                <a:sym typeface="+mn-ea"/>
              </a:rPr>
              <a:t>问题</a:t>
            </a:r>
            <a:endParaRPr lang="zh-CN" altLang="en-US" sz="6000">
              <a:solidFill>
                <a:srgbClr val="43486D"/>
              </a:solidFill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FOUR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04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5147945" y="455930"/>
            <a:ext cx="1896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相关</a:t>
            </a:r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问题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7" name="箭头: 五边形 2"/>
          <p:cNvSpPr/>
          <p:nvPr/>
        </p:nvSpPr>
        <p:spPr>
          <a:xfrm rot="5400000">
            <a:off x="4489450" y="2933065"/>
            <a:ext cx="3212465" cy="2237105"/>
          </a:xfrm>
          <a:prstGeom prst="homePlate">
            <a:avLst>
              <a:gd name="adj" fmla="val 17907"/>
            </a:avLst>
          </a:prstGeom>
          <a:solidFill>
            <a:srgbClr val="43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484495" y="1942465"/>
            <a:ext cx="1221740" cy="1221740"/>
          </a:xfrm>
          <a:prstGeom prst="ellipse">
            <a:avLst/>
          </a:prstGeom>
          <a:solidFill>
            <a:srgbClr val="43486D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32400" y="3839845"/>
            <a:ext cx="17075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采集精度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问题</a:t>
            </a: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07635" y="3336925"/>
            <a:ext cx="1756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惠斯通</a:t>
            </a:r>
            <a:r>
              <a: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电桥</a:t>
            </a:r>
            <a:endParaRPr lang="zh-CN" altLang="en-US" sz="2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1" name="Camille2"/>
          <p:cNvSpPr>
            <a:spLocks noEditPoints="1"/>
          </p:cNvSpPr>
          <p:nvPr/>
        </p:nvSpPr>
        <p:spPr bwMode="auto">
          <a:xfrm>
            <a:off x="5842635" y="2314258"/>
            <a:ext cx="513080" cy="48450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lang="zh-CN" altLang="en-US" dirty="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/>
      <p:bldP spid="11" grpId="0" animBg="1"/>
      <p:bldP spid="7" grpId="1" animBg="1"/>
      <p:bldP spid="8" grpId="1" animBg="1"/>
      <p:bldP spid="14" grpId="1"/>
      <p:bldP spid="15" grpId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81100" y="2546985"/>
            <a:ext cx="982789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000">
                <a:solidFill>
                  <a:srgbClr val="43486D"/>
                </a:solidFill>
                <a:sym typeface="+mn-ea"/>
              </a:rPr>
              <a:t>感谢您的观看</a:t>
            </a:r>
            <a:endParaRPr lang="zh-CN" altLang="en-US" sz="8000">
              <a:solidFill>
                <a:srgbClr val="43486D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4994773" y="850900"/>
            <a:ext cx="1757431" cy="1619250"/>
            <a:chOff x="4857" y="3107"/>
            <a:chExt cx="2768" cy="2550"/>
          </a:xfrm>
        </p:grpSpPr>
        <p:sp>
          <p:nvSpPr>
            <p:cNvPr id="4" name="文本框 3"/>
            <p:cNvSpPr txBox="1"/>
            <p:nvPr/>
          </p:nvSpPr>
          <p:spPr>
            <a:xfrm>
              <a:off x="4857" y="3107"/>
              <a:ext cx="1274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8000">
                  <a:solidFill>
                    <a:srgbClr val="D67678"/>
                  </a:solidFill>
                  <a:latin typeface="+mj-ea"/>
                  <a:ea typeface="+mj-ea"/>
                </a:rPr>
                <a:t>目</a:t>
              </a:r>
              <a:endParaRPr lang="zh-CN" altLang="en-US" sz="8000">
                <a:solidFill>
                  <a:srgbClr val="D67678"/>
                </a:solidFill>
                <a:latin typeface="+mj-ea"/>
                <a:ea typeface="+mj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6351" y="3575"/>
              <a:ext cx="1274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8000">
                  <a:solidFill>
                    <a:srgbClr val="43486D"/>
                  </a:solidFill>
                  <a:latin typeface="+mj-ea"/>
                  <a:ea typeface="+mj-ea"/>
                </a:rPr>
                <a:t>录</a:t>
              </a:r>
              <a:endParaRPr lang="zh-CN" altLang="en-US" sz="80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2165" y="1995805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000">
                <a:solidFill>
                  <a:srgbClr val="C29880"/>
                </a:solidFill>
                <a:latin typeface="+mj-ea"/>
                <a:ea typeface="+mj-ea"/>
              </a:rPr>
              <a:t>contents</a:t>
            </a:r>
            <a:endParaRPr lang="en-US" altLang="zh-CN" sz="2000">
              <a:solidFill>
                <a:srgbClr val="C29880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25320" y="3049270"/>
            <a:ext cx="1188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43486D"/>
                </a:solidFill>
                <a:latin typeface="+mj-ea"/>
                <a:ea typeface="+mj-ea"/>
              </a:rPr>
              <a:t>01.</a:t>
            </a:r>
            <a:endParaRPr lang="en-US" altLang="zh-CN" sz="40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15590" y="3103880"/>
            <a:ext cx="276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  <a:hlinkClick r:id="rId1" action="ppaction://hlinksldjump"/>
              </a:rPr>
              <a:t>上周内容回顾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60185" y="3049270"/>
            <a:ext cx="1188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43486D"/>
                </a:solidFill>
                <a:latin typeface="+mj-ea"/>
                <a:ea typeface="+mj-ea"/>
              </a:rPr>
              <a:t>02.</a:t>
            </a:r>
            <a:endParaRPr lang="en-US" altLang="zh-CN" sz="40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89190" y="3110865"/>
            <a:ext cx="276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  <a:hlinkClick r:id="rId2" action="ppaction://hlinksldjump"/>
              </a:rPr>
              <a:t>本周内容介绍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25320" y="4714875"/>
            <a:ext cx="1188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43486D"/>
                </a:solidFill>
                <a:latin typeface="+mj-ea"/>
                <a:ea typeface="+mj-ea"/>
              </a:rPr>
              <a:t>03.</a:t>
            </a:r>
            <a:endParaRPr lang="en-US" altLang="zh-CN" sz="40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15590" y="4776470"/>
            <a:ext cx="276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  <a:hlinkClick r:id="rId3" action="ppaction://hlinksldjump"/>
              </a:rPr>
              <a:t>下周内容预期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60185" y="4714875"/>
            <a:ext cx="1188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43486D"/>
                </a:solidFill>
                <a:latin typeface="+mj-ea"/>
                <a:ea typeface="+mj-ea"/>
              </a:rPr>
              <a:t>04.</a:t>
            </a:r>
            <a:endParaRPr lang="en-US" altLang="zh-CN" sz="40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89190" y="4776470"/>
            <a:ext cx="276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  <a:hlinkClick r:id="rId4" action="ppaction://hlinksldjump"/>
              </a:rPr>
              <a:t>相关问题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上周内容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回顾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ONE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4702810" y="496570"/>
            <a:ext cx="276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上周内容回顾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3325" y="1671320"/>
            <a:ext cx="3073400" cy="2029460"/>
          </a:xfrm>
          <a:prstGeom prst="rect">
            <a:avLst/>
          </a:prstGeom>
          <a:solidFill>
            <a:srgbClr val="43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50935" y="3836035"/>
            <a:ext cx="2261235" cy="2029460"/>
          </a:xfrm>
          <a:prstGeom prst="rect">
            <a:avLst/>
          </a:prstGeom>
          <a:solidFill>
            <a:srgbClr val="C298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85545" y="3836035"/>
            <a:ext cx="4145915" cy="2029460"/>
          </a:xfrm>
          <a:prstGeom prst="rect">
            <a:avLst/>
          </a:prstGeom>
          <a:solidFill>
            <a:srgbClr val="D67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46555" y="2447290"/>
            <a:ext cx="218630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1.</a:t>
            </a:r>
            <a:r>
              <a:rPr lang="zh-CN" altLang="en-US" sz="1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设计惠斯通电桥并用</a:t>
            </a:r>
            <a:r>
              <a:rPr lang="en-US" altLang="zh-CN" sz="1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arduino UNO</a:t>
            </a:r>
            <a:r>
              <a:rPr lang="zh-CN" altLang="en-US" sz="1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采集到应变片变化数值放大</a:t>
            </a:r>
            <a:r>
              <a:rPr lang="en-US" altLang="zh-CN" sz="1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1000</a:t>
            </a:r>
            <a:r>
              <a:rPr lang="zh-CN" altLang="en-US" sz="1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倍</a:t>
            </a:r>
            <a:endParaRPr lang="zh-CN" altLang="en-US" sz="14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767840" y="2075815"/>
            <a:ext cx="1945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ADS1256</a:t>
            </a:r>
            <a:endParaRPr lang="en-US" alt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31720" y="4497705"/>
            <a:ext cx="19450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设计并印软体机器人主控板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31630" y="4488180"/>
            <a:ext cx="13004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设计方仔主控板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3410" y="1671320"/>
            <a:ext cx="3041650" cy="2028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830" y="3836035"/>
            <a:ext cx="3086735" cy="2011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745" y="1671320"/>
            <a:ext cx="3404870" cy="20281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/>
      <p:bldP spid="2" grpId="0" animBg="1"/>
      <p:bldP spid="2" grpId="1" animBg="1"/>
      <p:bldP spid="14" grpId="0" animBg="1"/>
      <p:bldP spid="3" grpId="0"/>
      <p:bldP spid="14" grpId="1" animBg="1"/>
      <p:bldP spid="3" grpId="1"/>
      <p:bldP spid="13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4702810" y="496570"/>
            <a:ext cx="276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  <a:sym typeface="+mn-ea"/>
              </a:rPr>
              <a:t>上周内容回顾</a:t>
            </a:r>
            <a:endParaRPr lang="zh-CN" altLang="en-US" sz="3200">
              <a:solidFill>
                <a:srgbClr val="43486D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 rot="0">
            <a:off x="1212215" y="1977390"/>
            <a:ext cx="9767570" cy="2976782"/>
            <a:chOff x="11354" y="2984"/>
            <a:chExt cx="3740" cy="8211"/>
          </a:xfrm>
        </p:grpSpPr>
        <p:sp>
          <p:nvSpPr>
            <p:cNvPr id="42" name="文本框 41"/>
            <p:cNvSpPr txBox="1"/>
            <p:nvPr/>
          </p:nvSpPr>
          <p:spPr>
            <a:xfrm>
              <a:off x="11354" y="5044"/>
              <a:ext cx="3740" cy="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1.ADS1256</a:t>
              </a:r>
              <a:r>
                <a:rPr lang="zh-CN" altLang="en-US" b="1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采集不到数据</a:t>
              </a:r>
              <a:endParaRPr lang="zh-CN" altLang="en-US" b="1">
                <a:solidFill>
                  <a:srgbClr val="3E3427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解决方案：</a:t>
              </a:r>
              <a:endParaRPr lang="zh-CN" altLang="en-US" sz="16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  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后来检查发现所使用的</a:t>
              </a:r>
              <a:r>
                <a:rPr lang="en-US" altLang="zh-CN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ads1256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库文件仅支持</a:t>
              </a:r>
              <a:r>
                <a:rPr lang="en-US" altLang="zh-CN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arduinoUNO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，若是用在其他</a:t>
              </a:r>
              <a:r>
                <a:rPr lang="en-US" altLang="zh-CN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MCU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上需要重新修改库文件相关定义，</a:t>
              </a:r>
              <a:r>
                <a:rPr lang="en-US" altLang="zh-CN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arduinoUNO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采集信息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成功。</a:t>
              </a:r>
              <a:endParaRPr lang="zh-CN" altLang="en-US" sz="1600">
                <a:solidFill>
                  <a:srgbClr val="3E3427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2.</a:t>
              </a:r>
              <a:r>
                <a:rPr lang="zh-CN" altLang="en-US" b="1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方仔控制器</a:t>
              </a:r>
              <a:r>
                <a:rPr lang="en-US" altLang="zh-CN" b="1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pcb</a:t>
              </a:r>
              <a:r>
                <a:rPr lang="zh-CN" altLang="en-US" b="1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空间不够</a:t>
              </a:r>
              <a:endParaRPr lang="zh-CN" altLang="en-US" b="1">
                <a:solidFill>
                  <a:srgbClr val="3E3427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解决方案：</a:t>
              </a:r>
              <a:endParaRPr lang="zh-CN" altLang="en-US" sz="16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  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放弃底板</a:t>
              </a:r>
              <a:r>
                <a:rPr lang="en-US" altLang="zh-CN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3.3v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供电，放弃底板</a:t>
              </a:r>
              <a:r>
                <a:rPr lang="en-US" altLang="zh-CN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ch340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，桥接悬空一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板。</a:t>
              </a:r>
              <a:endParaRPr lang="zh-CN" altLang="en-US" sz="1600">
                <a:solidFill>
                  <a:srgbClr val="3E3427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355" y="2984"/>
              <a:ext cx="3416" cy="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上周遇到的</a:t>
              </a:r>
              <a:r>
                <a:rPr lang="zh-CN" altLang="en-US" sz="3200" b="1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问题</a:t>
              </a:r>
              <a:endParaRPr lang="zh-CN" altLang="en-US" sz="3200" b="1">
                <a:solidFill>
                  <a:srgbClr val="3E3427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pic>
        <p:nvPicPr>
          <p:cNvPr id="2" name="问题1_2021616204127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641205" y="1080135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5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1">
                <p:cTn id="12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本周内容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介绍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TWO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3505835" y="588645"/>
            <a:ext cx="5180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本周内容介绍</a:t>
            </a:r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</a:rPr>
              <a:t>/</a:t>
            </a:r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pneuduino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17" name="任意多边形 16"/>
          <p:cNvSpPr/>
          <p:nvPr>
            <p:custDataLst>
              <p:tags r:id="rId1"/>
            </p:custDataLst>
          </p:nvPr>
        </p:nvSpPr>
        <p:spPr>
          <a:xfrm>
            <a:off x="2780717" y="1975481"/>
            <a:ext cx="2361229" cy="338623"/>
          </a:xfrm>
          <a:custGeom>
            <a:avLst/>
            <a:gdLst>
              <a:gd name="connsiteX0" fmla="*/ 991347 w 1107282"/>
              <a:gd name="connsiteY0" fmla="*/ 0 h 176212"/>
              <a:gd name="connsiteX1" fmla="*/ 1107282 w 1107282"/>
              <a:gd name="connsiteY1" fmla="*/ 88106 h 176212"/>
              <a:gd name="connsiteX2" fmla="*/ 991347 w 1107282"/>
              <a:gd name="connsiteY2" fmla="*/ 176212 h 176212"/>
              <a:gd name="connsiteX3" fmla="*/ 991347 w 1107282"/>
              <a:gd name="connsiteY3" fmla="*/ 110876 h 176212"/>
              <a:gd name="connsiteX4" fmla="*/ 118617 w 1107282"/>
              <a:gd name="connsiteY4" fmla="*/ 110876 h 176212"/>
              <a:gd name="connsiteX5" fmla="*/ 109538 w 1107282"/>
              <a:gd name="connsiteY5" fmla="*/ 138113 h 176212"/>
              <a:gd name="connsiteX6" fmla="*/ 0 w 1107282"/>
              <a:gd name="connsiteY6" fmla="*/ 138113 h 176212"/>
              <a:gd name="connsiteX7" fmla="*/ 23813 w 1107282"/>
              <a:gd name="connsiteY7" fmla="*/ 95250 h 176212"/>
              <a:gd name="connsiteX8" fmla="*/ 4763 w 1107282"/>
              <a:gd name="connsiteY8" fmla="*/ 38100 h 176212"/>
              <a:gd name="connsiteX9" fmla="*/ 100013 w 1107282"/>
              <a:gd name="connsiteY9" fmla="*/ 38100 h 176212"/>
              <a:gd name="connsiteX10" fmla="*/ 114280 w 1107282"/>
              <a:gd name="connsiteY10" fmla="*/ 65336 h 176212"/>
              <a:gd name="connsiteX11" fmla="*/ 991347 w 1107282"/>
              <a:gd name="connsiteY11" fmla="*/ 65336 h 17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7282" h="176212">
                <a:moveTo>
                  <a:pt x="991347" y="0"/>
                </a:moveTo>
                <a:lnTo>
                  <a:pt x="1107282" y="88106"/>
                </a:lnTo>
                <a:lnTo>
                  <a:pt x="991347" y="176212"/>
                </a:lnTo>
                <a:lnTo>
                  <a:pt x="991347" y="110876"/>
                </a:lnTo>
                <a:lnTo>
                  <a:pt x="118617" y="110876"/>
                </a:lnTo>
                <a:lnTo>
                  <a:pt x="109538" y="138113"/>
                </a:lnTo>
                <a:lnTo>
                  <a:pt x="0" y="138113"/>
                </a:lnTo>
                <a:lnTo>
                  <a:pt x="23813" y="95250"/>
                </a:lnTo>
                <a:lnTo>
                  <a:pt x="4763" y="38100"/>
                </a:lnTo>
                <a:lnTo>
                  <a:pt x="100013" y="38100"/>
                </a:lnTo>
                <a:lnTo>
                  <a:pt x="114280" y="65336"/>
                </a:lnTo>
                <a:lnTo>
                  <a:pt x="991347" y="65336"/>
                </a:lnTo>
                <a:close/>
              </a:path>
            </a:pathLst>
          </a:custGeom>
          <a:solidFill>
            <a:srgbClr val="F95A23"/>
          </a:solidFill>
          <a:ln>
            <a:noFill/>
          </a:ln>
        </p:spPr>
        <p:style>
          <a:lnRef idx="2">
            <a:srgbClr val="F95A23">
              <a:shade val="50000"/>
            </a:srgbClr>
          </a:lnRef>
          <a:fillRef idx="1">
            <a:srgbClr val="F95A23"/>
          </a:fillRef>
          <a:effectRef idx="0">
            <a:srgbClr val="F95A23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780665" y="1250950"/>
            <a:ext cx="2360930" cy="8801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en-US" altLang="zh-CN" smtClean="0">
                <a:latin typeface="Calibri Light" panose="020F0302020204030204" charset="0"/>
                <a:ea typeface="+mn-ea"/>
                <a:cs typeface="+mn-ea"/>
                <a:sym typeface="Arial" panose="020B0604020202020204" pitchFamily="34" charset="0"/>
              </a:rPr>
              <a:t>PCB</a:t>
            </a:r>
            <a:r>
              <a:rPr lang="zh-CN" altLang="en-US" smtClean="0">
                <a:latin typeface="Calibri Light" panose="020F0302020204030204" charset="0"/>
                <a:ea typeface="+mn-ea"/>
                <a:cs typeface="+mn-ea"/>
                <a:sym typeface="Arial" panose="020B0604020202020204" pitchFamily="34" charset="0"/>
              </a:rPr>
              <a:t>到货</a:t>
            </a:r>
            <a:r>
              <a:rPr lang="zh-CN" altLang="en-US" smtClean="0">
                <a:latin typeface="Calibri Light" panose="020F0302020204030204" charset="0"/>
                <a:ea typeface="+mn-ea"/>
                <a:cs typeface="+mn-ea"/>
                <a:sym typeface="Arial" panose="020B0604020202020204" pitchFamily="34" charset="0"/>
              </a:rPr>
              <a:t>测试</a:t>
            </a:r>
            <a:endParaRPr lang="zh-CN" altLang="en-US" smtClean="0">
              <a:latin typeface="Calibri Light" panose="020F030202020403020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>
            <p:custDataLst>
              <p:tags r:id="rId3"/>
            </p:custDataLst>
          </p:nvPr>
        </p:nvSpPr>
        <p:spPr>
          <a:xfrm>
            <a:off x="6930607" y="2003583"/>
            <a:ext cx="2361229" cy="338623"/>
          </a:xfrm>
          <a:custGeom>
            <a:avLst/>
            <a:gdLst>
              <a:gd name="connsiteX0" fmla="*/ 991347 w 1107282"/>
              <a:gd name="connsiteY0" fmla="*/ 0 h 176212"/>
              <a:gd name="connsiteX1" fmla="*/ 1107282 w 1107282"/>
              <a:gd name="connsiteY1" fmla="*/ 88106 h 176212"/>
              <a:gd name="connsiteX2" fmla="*/ 991347 w 1107282"/>
              <a:gd name="connsiteY2" fmla="*/ 176212 h 176212"/>
              <a:gd name="connsiteX3" fmla="*/ 991347 w 1107282"/>
              <a:gd name="connsiteY3" fmla="*/ 110876 h 176212"/>
              <a:gd name="connsiteX4" fmla="*/ 118617 w 1107282"/>
              <a:gd name="connsiteY4" fmla="*/ 110876 h 176212"/>
              <a:gd name="connsiteX5" fmla="*/ 109538 w 1107282"/>
              <a:gd name="connsiteY5" fmla="*/ 138113 h 176212"/>
              <a:gd name="connsiteX6" fmla="*/ 0 w 1107282"/>
              <a:gd name="connsiteY6" fmla="*/ 138113 h 176212"/>
              <a:gd name="connsiteX7" fmla="*/ 23813 w 1107282"/>
              <a:gd name="connsiteY7" fmla="*/ 95250 h 176212"/>
              <a:gd name="connsiteX8" fmla="*/ 4763 w 1107282"/>
              <a:gd name="connsiteY8" fmla="*/ 38100 h 176212"/>
              <a:gd name="connsiteX9" fmla="*/ 100013 w 1107282"/>
              <a:gd name="connsiteY9" fmla="*/ 38100 h 176212"/>
              <a:gd name="connsiteX10" fmla="*/ 114280 w 1107282"/>
              <a:gd name="connsiteY10" fmla="*/ 65336 h 176212"/>
              <a:gd name="connsiteX11" fmla="*/ 991347 w 1107282"/>
              <a:gd name="connsiteY11" fmla="*/ 65336 h 17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7282" h="176212">
                <a:moveTo>
                  <a:pt x="991347" y="0"/>
                </a:moveTo>
                <a:lnTo>
                  <a:pt x="1107282" y="88106"/>
                </a:lnTo>
                <a:lnTo>
                  <a:pt x="991347" y="176212"/>
                </a:lnTo>
                <a:lnTo>
                  <a:pt x="991347" y="110876"/>
                </a:lnTo>
                <a:lnTo>
                  <a:pt x="118617" y="110876"/>
                </a:lnTo>
                <a:lnTo>
                  <a:pt x="109538" y="138113"/>
                </a:lnTo>
                <a:lnTo>
                  <a:pt x="0" y="138113"/>
                </a:lnTo>
                <a:lnTo>
                  <a:pt x="23813" y="95250"/>
                </a:lnTo>
                <a:lnTo>
                  <a:pt x="4763" y="38100"/>
                </a:lnTo>
                <a:lnTo>
                  <a:pt x="100013" y="38100"/>
                </a:lnTo>
                <a:lnTo>
                  <a:pt x="114280" y="65336"/>
                </a:lnTo>
                <a:lnTo>
                  <a:pt x="991347" y="65336"/>
                </a:lnTo>
                <a:close/>
              </a:path>
            </a:pathLst>
          </a:custGeom>
          <a:solidFill>
            <a:srgbClr val="DDB405"/>
          </a:solidFill>
          <a:ln>
            <a:noFill/>
          </a:ln>
        </p:spPr>
        <p:style>
          <a:lnRef idx="2">
            <a:srgbClr val="F95A23">
              <a:shade val="50000"/>
            </a:srgbClr>
          </a:lnRef>
          <a:fillRef idx="1">
            <a:srgbClr val="F95A23"/>
          </a:fillRef>
          <a:effectRef idx="0">
            <a:srgbClr val="F95A23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6930390" y="1292860"/>
            <a:ext cx="2360930" cy="8801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en-US" altLang="zh-CN" smtClean="0">
                <a:latin typeface="Calibri Light" panose="020F0302020204030204" charset="0"/>
                <a:ea typeface="+mn-ea"/>
                <a:cs typeface="+mn-ea"/>
                <a:sym typeface="Arial" panose="020B0604020202020204" pitchFamily="34" charset="0"/>
              </a:rPr>
              <a:t>SMD</a:t>
            </a:r>
            <a:r>
              <a:rPr lang="zh-CN" altLang="en-US" smtClean="0">
                <a:latin typeface="Calibri Light" panose="020F0302020204030204" charset="0"/>
                <a:ea typeface="+mn-ea"/>
                <a:cs typeface="+mn-ea"/>
                <a:sym typeface="Arial" panose="020B0604020202020204" pitchFamily="34" charset="0"/>
              </a:rPr>
              <a:t>贴后</a:t>
            </a:r>
            <a:r>
              <a:rPr lang="zh-CN" altLang="en-US" smtClean="0">
                <a:latin typeface="Calibri Light" panose="020F0302020204030204" charset="0"/>
                <a:ea typeface="+mn-ea"/>
                <a:cs typeface="+mn-ea"/>
                <a:sym typeface="Arial" panose="020B0604020202020204" pitchFamily="34" charset="0"/>
              </a:rPr>
              <a:t>测试</a:t>
            </a:r>
            <a:endParaRPr lang="zh-CN" altLang="en-US" smtClean="0">
              <a:latin typeface="Calibri Light" panose="020F030202020403020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355" y="2470785"/>
            <a:ext cx="3258185" cy="2155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080" y="2470785"/>
            <a:ext cx="3512185" cy="2155190"/>
          </a:xfrm>
          <a:prstGeom prst="rect">
            <a:avLst/>
          </a:prstGeom>
        </p:spPr>
      </p:pic>
      <p:pic>
        <p:nvPicPr>
          <p:cNvPr id="2" name="pcb_2021616204410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90405" y="953135"/>
            <a:ext cx="495300" cy="4953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49507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249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6652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25268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248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46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65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526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5" dur="31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1">
                <p:cTn id="46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24" grpId="0"/>
      <p:bldP spid="6" grpId="1"/>
      <p:bldP spid="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3505835" y="588645"/>
            <a:ext cx="5180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本周内容介绍</a:t>
            </a:r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</a:rPr>
              <a:t>/</a:t>
            </a:r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pneuduino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pic>
        <p:nvPicPr>
          <p:cNvPr id="2" name="WeChat_2021061619285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04895" y="1358900"/>
            <a:ext cx="4982210" cy="51022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6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3505835" y="588645"/>
            <a:ext cx="5180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本周内容介绍</a:t>
            </a:r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</a:rPr>
              <a:t>/</a:t>
            </a:r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pneuduino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2012950" y="1334135"/>
          <a:ext cx="8166100" cy="491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32"/>
  <p:tag name="KSO_WM_UNIT_TYPE" val="m_i"/>
  <p:tag name="KSO_WM_UNIT_INDEX" val="1_1"/>
  <p:tag name="KSO_WM_UNIT_ID" val="diagram160332_2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32"/>
  <p:tag name="KSO_WM_UNIT_TYPE" val="m_h_a"/>
  <p:tag name="KSO_WM_UNIT_INDEX" val="1_1_1"/>
  <p:tag name="KSO_WM_UNIT_ID" val="diagram160332_2*m_h_a*1_1_1"/>
  <p:tag name="KSO_WM_UNIT_CLEAR" val="1"/>
  <p:tag name="KSO_WM_UNIT_LAYERLEVEL" val="1_1_1"/>
  <p:tag name="KSO_WM_UNIT_VALUE" val="27"/>
  <p:tag name="KSO_WM_UNIT_HIGHLIGHT" val="0"/>
  <p:tag name="KSO_WM_UNIT_COMPATIBLE" val="0"/>
  <p:tag name="KSO_WM_DIAGRAM_GROUP_CODE" val="m1-1"/>
  <p:tag name="KSO_WM_UNIT_PRESET_TEXT" val="LOREM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32"/>
  <p:tag name="KSO_WM_UNIT_TYPE" val="m_i"/>
  <p:tag name="KSO_WM_UNIT_INDEX" val="1_2"/>
  <p:tag name="KSO_WM_UNIT_ID" val="diagram160332_2*m_i*1_2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32"/>
  <p:tag name="KSO_WM_UNIT_TYPE" val="m_h_a"/>
  <p:tag name="KSO_WM_UNIT_INDEX" val="1_2_1"/>
  <p:tag name="KSO_WM_UNIT_ID" val="diagram160332_2*m_h_a*1_2_1"/>
  <p:tag name="KSO_WM_UNIT_CLEAR" val="1"/>
  <p:tag name="KSO_WM_UNIT_LAYERLEVEL" val="1_1_1"/>
  <p:tag name="KSO_WM_UNIT_VALUE" val="27"/>
  <p:tag name="KSO_WM_UNIT_HIGHLIGHT" val="0"/>
  <p:tag name="KSO_WM_UNIT_COMPATIBLE" val="0"/>
  <p:tag name="KSO_WM_DIAGRAM_GROUP_CODE" val="m1-1"/>
  <p:tag name="KSO_WM_UNIT_PRESET_TEXT" val="LOREM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  <p:tag name="KSO_WM_SLIDE_ANIMATION_ID" val="3167240"/>
  <p:tag name="KSO_WM_SLIDE_ANIMATION_TYPE" val="1_3_2_3"/>
</p:tagLst>
</file>

<file path=ppt/tags/tag5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607*3702*630*63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  <p:tag name="KSO_WM_SLIDE_ANIMATION_ID" val="3167240"/>
  <p:tag name="KSO_WM_SLIDE_ANIMATION_TYPE" val="1_3_2_3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  <p:tag name="KSO_WM_SLIDE_ANIMATION_ID" val="3167240"/>
  <p:tag name="KSO_WM_SLIDE_ANIMATION_TYPE" val="1_3_2_3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WPS 演示</Application>
  <PresentationFormat>宽屏</PresentationFormat>
  <Paragraphs>111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汉仪字研卡通简</vt:lpstr>
      <vt:lpstr>Wingdings</vt:lpstr>
      <vt:lpstr>汉仪中简黑简</vt:lpstr>
      <vt:lpstr>思源黑体 CN Regular</vt:lpstr>
      <vt:lpstr>黑体</vt:lpstr>
      <vt:lpstr>等线</vt:lpstr>
      <vt:lpstr>Calibri Light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莫兰迪简约学习汇报</dc:title>
  <dc:creator>蔡圆圆camille（卡米设计）</dc:creator>
  <cp:lastModifiedBy>弦～震～鸣～鼎</cp:lastModifiedBy>
  <cp:revision>160</cp:revision>
  <dcterms:created xsi:type="dcterms:W3CDTF">2019-06-19T02:08:00Z</dcterms:created>
  <dcterms:modified xsi:type="dcterms:W3CDTF">2021-06-17T09:16:16Z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KSOTemplateUUID">
    <vt:lpwstr>v1.0_mb_N/+XstZ1mQarS2Hud80aFw==</vt:lpwstr>
  </property>
  <property fmtid="{D5CDD505-2E9C-101B-9397-08002B2CF9AE}" pid="4" name="ICV">
    <vt:lpwstr>71AF534CC5C24F4C94F52951E8CBF1CA</vt:lpwstr>
  </property>
  <property fmtid="{D5CDD505-2E9C-101B-9397-08002B2CF9AE}" pid="5" name="KSOSaveFontToCloudKey">
    <vt:lpwstr>264879087_cloud</vt:lpwstr>
  </property>
</Properties>
</file>